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6" r:id="rId9"/>
    <p:sldId id="267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10,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10,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10,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Logarithms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Find the value of the variable in each of the following equations.  (Hint:  Rewrite in exponential form)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log</a:t>
            </a:r>
            <a:r>
              <a:rPr lang="en-US" baseline="-31000" dirty="0" smtClean="0"/>
              <a:t>5</a:t>
            </a:r>
            <a:r>
              <a:rPr lang="en-US" dirty="0" smtClean="0"/>
              <a:t> (x) = 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dirty="0" err="1" smtClean="0"/>
              <a:t>log</a:t>
            </a:r>
            <a:r>
              <a:rPr lang="en-US" baseline="-31000" dirty="0" err="1" smtClean="0"/>
              <a:t>b</a:t>
            </a:r>
            <a:r>
              <a:rPr lang="en-US" dirty="0" smtClean="0"/>
              <a:t> (125) = 3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2"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3"/>
            </a:pPr>
            <a:r>
              <a:rPr lang="en-US" dirty="0" smtClean="0"/>
              <a:t>log</a:t>
            </a:r>
            <a:r>
              <a:rPr lang="en-US" baseline="-31000" dirty="0" smtClean="0"/>
              <a:t>8</a:t>
            </a:r>
            <a:r>
              <a:rPr lang="en-US" dirty="0" smtClean="0"/>
              <a:t> (x) = 5/3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4.   </a:t>
            </a:r>
            <a:r>
              <a:rPr lang="en-US" dirty="0" err="1" smtClean="0"/>
              <a:t>log</a:t>
            </a:r>
            <a:r>
              <a:rPr lang="en-US" baseline="-31000" dirty="0" err="1" smtClean="0"/>
              <a:t>b</a:t>
            </a:r>
            <a:r>
              <a:rPr lang="en-US" dirty="0" smtClean="0"/>
              <a:t> (27) </a:t>
            </a:r>
            <a:r>
              <a:rPr lang="en-US" smtClean="0"/>
              <a:t>= 3/2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Graph y = 2</a:t>
            </a:r>
            <a:r>
              <a:rPr lang="en-US" sz="3200" baseline="40000" dirty="0" smtClean="0"/>
              <a:t>x</a:t>
            </a:r>
            <a:r>
              <a:rPr lang="en-US" sz="3200" dirty="0" smtClean="0"/>
              <a:t> and y = log</a:t>
            </a:r>
            <a:r>
              <a:rPr lang="en-US" sz="3200" baseline="-31000" dirty="0" smtClean="0"/>
              <a:t>2</a:t>
            </a:r>
            <a:r>
              <a:rPr lang="en-US" sz="3200" dirty="0" smtClean="0"/>
              <a:t> 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State the domain, range and equation of asymptote of each.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How are the graphs related?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7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For each of the following: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400" dirty="0" smtClean="0"/>
              <a:t>State the transformations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400" dirty="0" smtClean="0"/>
              <a:t>State the domain, range and equation of asymptote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400" dirty="0" smtClean="0"/>
              <a:t>Make a sketch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y = 3</a:t>
            </a:r>
            <a:r>
              <a:rPr lang="en-US" sz="2400" baseline="40000" dirty="0" smtClean="0"/>
              <a:t>x</a:t>
            </a:r>
            <a:r>
              <a:rPr lang="en-US" sz="2400" dirty="0" smtClean="0"/>
              <a:t> – 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/>
              <a:t>y</a:t>
            </a:r>
            <a:r>
              <a:rPr lang="en-US" sz="2400" dirty="0" smtClean="0"/>
              <a:t> = log</a:t>
            </a:r>
            <a:r>
              <a:rPr lang="en-US" sz="2400" baseline="-31000" dirty="0" smtClean="0"/>
              <a:t>4</a:t>
            </a:r>
            <a:r>
              <a:rPr lang="en-US" sz="2400" dirty="0" smtClean="0"/>
              <a:t> (x + 1)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3"/>
            </a:pPr>
            <a:r>
              <a:rPr lang="en-US" sz="2400" dirty="0"/>
              <a:t>f</a:t>
            </a:r>
            <a:r>
              <a:rPr lang="en-US" sz="2400" dirty="0" smtClean="0"/>
              <a:t>(x) = 4</a:t>
            </a:r>
            <a:r>
              <a:rPr lang="en-US" sz="2400" baseline="40000" dirty="0" smtClean="0"/>
              <a:t>(x – 2) </a:t>
            </a:r>
            <a:r>
              <a:rPr lang="en-US" sz="2400" dirty="0" smtClean="0"/>
              <a:t>+ 1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4.   f(x) = -</a:t>
            </a:r>
            <a:r>
              <a:rPr lang="en-US" sz="2400" dirty="0" err="1" smtClean="0"/>
              <a:t>ln</a:t>
            </a:r>
            <a:r>
              <a:rPr lang="en-US" sz="2400" dirty="0" smtClean="0"/>
              <a:t> x + 3</a:t>
            </a:r>
          </a:p>
        </p:txBody>
      </p:sp>
    </p:spTree>
    <p:extLst>
      <p:ext uri="{BB962C8B-B14F-4D97-AF65-F5344CB8AC3E}">
        <p14:creationId xmlns:p14="http://schemas.microsoft.com/office/powerpoint/2010/main" val="1647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Find the inverse for each of the following functions.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800" dirty="0" smtClean="0"/>
              <a:t>f(x) </a:t>
            </a:r>
            <a:r>
              <a:rPr lang="en-US" sz="2800" dirty="0"/>
              <a:t>= log</a:t>
            </a:r>
            <a:r>
              <a:rPr lang="en-US" sz="2800" baseline="-31000" dirty="0"/>
              <a:t>4</a:t>
            </a:r>
            <a:r>
              <a:rPr lang="en-US" sz="2800" dirty="0"/>
              <a:t> </a:t>
            </a:r>
            <a:r>
              <a:rPr lang="en-US" sz="2800" dirty="0" smtClean="0"/>
              <a:t>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2.  f(x) </a:t>
            </a:r>
            <a:r>
              <a:rPr lang="en-US" sz="2800" dirty="0"/>
              <a:t>= </a:t>
            </a:r>
            <a:r>
              <a:rPr lang="en-US" sz="2800" dirty="0" smtClean="0"/>
              <a:t>log 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3.  </a:t>
            </a:r>
            <a:r>
              <a:rPr lang="en-US" sz="2800" dirty="0"/>
              <a:t>f(x) = 8</a:t>
            </a:r>
            <a:r>
              <a:rPr lang="en-US" sz="2800" baseline="40000" dirty="0" smtClean="0"/>
              <a:t>x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4. </a:t>
            </a:r>
            <a:r>
              <a:rPr lang="en-US" sz="2800" dirty="0" smtClean="0"/>
              <a:t> f</a:t>
            </a:r>
            <a:r>
              <a:rPr lang="en-US" sz="2800" dirty="0"/>
              <a:t>(x) = e</a:t>
            </a:r>
            <a:r>
              <a:rPr lang="en-US" sz="2800" baseline="40000" dirty="0" smtClean="0"/>
              <a:t>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19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Find the inverse function for each of the functions below.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0" dirty="0" smtClean="0"/>
              <a:t>f(x) = 3x – 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2.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3.   f(x) = 2</a:t>
            </a:r>
            <a:r>
              <a:rPr lang="en-US" b="0" baseline="40000" dirty="0" smtClean="0"/>
              <a:t>x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944767"/>
              </p:ext>
            </p:extLst>
          </p:nvPr>
        </p:nvGraphicFramePr>
        <p:xfrm>
          <a:off x="910732" y="1819092"/>
          <a:ext cx="1877237" cy="49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914400" imgH="241300" progId="Equation.3">
                  <p:embed/>
                </p:oleObj>
              </mc:Choice>
              <mc:Fallback>
                <p:oleObj name="Equation" r:id="rId3" imgW="914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0732" y="1819092"/>
                        <a:ext cx="1877237" cy="495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089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b="0" dirty="0" smtClean="0"/>
              <a:t>Logarithms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If f(x) = a</a:t>
            </a:r>
            <a:r>
              <a:rPr lang="en-US" b="0" baseline="40000" dirty="0" smtClean="0"/>
              <a:t>x</a:t>
            </a:r>
            <a:r>
              <a:rPr lang="en-US" b="0" dirty="0" smtClean="0"/>
              <a:t> is a proper exponential function,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then the inverse of f(x), denoted by f</a:t>
            </a:r>
            <a:r>
              <a:rPr lang="en-US" b="0" baseline="40000" dirty="0" smtClean="0"/>
              <a:t>-1</a:t>
            </a:r>
            <a:r>
              <a:rPr lang="en-US" b="0" dirty="0" smtClean="0"/>
              <a:t>(x),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is given by f</a:t>
            </a:r>
            <a:r>
              <a:rPr lang="en-US" b="0" baseline="40000" dirty="0"/>
              <a:t>-1 </a:t>
            </a:r>
            <a:r>
              <a:rPr lang="en-US" b="0" dirty="0" smtClean="0"/>
              <a:t>(x) = </a:t>
            </a:r>
            <a:r>
              <a:rPr lang="en-US" b="0" dirty="0" err="1" smtClean="0"/>
              <a:t>log</a:t>
            </a:r>
            <a:r>
              <a:rPr lang="en-US" b="0" baseline="-39000" dirty="0" err="1" smtClean="0"/>
              <a:t>a</a:t>
            </a:r>
            <a:r>
              <a:rPr lang="en-US" b="0" dirty="0" smtClean="0"/>
              <a:t> x.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(We read this, f(x) equals log base a of x)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0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If </a:t>
            </a:r>
            <a:r>
              <a:rPr lang="en-US" b="0" dirty="0" err="1" smtClean="0"/>
              <a:t>b</a:t>
            </a:r>
            <a:r>
              <a:rPr lang="en-US" b="0" baseline="40000" dirty="0" err="1"/>
              <a:t>a</a:t>
            </a:r>
            <a:r>
              <a:rPr lang="en-US" b="0" dirty="0" smtClean="0"/>
              <a:t> = c, then a = </a:t>
            </a:r>
            <a:r>
              <a:rPr lang="en-US" b="0" dirty="0" err="1" smtClean="0"/>
              <a:t>log</a:t>
            </a:r>
            <a:r>
              <a:rPr lang="en-US" b="0" baseline="-39000" dirty="0" err="1"/>
              <a:t>b</a:t>
            </a:r>
            <a:r>
              <a:rPr lang="en-US" b="0" dirty="0" smtClean="0"/>
              <a:t>(c)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If (base)</a:t>
            </a:r>
            <a:r>
              <a:rPr lang="en-US" b="0" baseline="40000" dirty="0" smtClean="0"/>
              <a:t>exponent</a:t>
            </a:r>
            <a:r>
              <a:rPr lang="en-US" b="0" dirty="0" smtClean="0"/>
              <a:t> = answer, then </a:t>
            </a:r>
            <a:r>
              <a:rPr lang="en-US" b="0" dirty="0" err="1" smtClean="0"/>
              <a:t>log</a:t>
            </a:r>
            <a:r>
              <a:rPr lang="en-US" b="0" baseline="-31000" dirty="0" err="1" smtClean="0"/>
              <a:t>base</a:t>
            </a:r>
            <a:r>
              <a:rPr lang="en-US" b="0" dirty="0" smtClean="0"/>
              <a:t>(answer) = exponent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b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Exponential form			Logarithmic form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5</a:t>
            </a:r>
            <a:r>
              <a:rPr lang="en-US" b="0" baseline="40000" dirty="0" smtClean="0"/>
              <a:t>3</a:t>
            </a:r>
            <a:r>
              <a:rPr lang="en-US" b="0" dirty="0" smtClean="0"/>
              <a:t> = 125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2</a:t>
            </a:r>
            <a:r>
              <a:rPr lang="en-US" b="0" baseline="40000" dirty="0" smtClean="0"/>
              <a:t>-3</a:t>
            </a:r>
            <a:r>
              <a:rPr lang="en-US" b="0" dirty="0" smtClean="0"/>
              <a:t>= 1/8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	</a:t>
            </a:r>
            <a:r>
              <a:rPr lang="en-US" b="0" dirty="0" smtClean="0"/>
              <a:t>				log</a:t>
            </a:r>
            <a:r>
              <a:rPr lang="en-US" b="0" baseline="-39000" dirty="0"/>
              <a:t>3</a:t>
            </a:r>
            <a:r>
              <a:rPr lang="en-US" b="0" dirty="0" smtClean="0"/>
              <a:t>(27) = 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	</a:t>
            </a:r>
            <a:r>
              <a:rPr lang="en-US" b="0" dirty="0" smtClean="0"/>
              <a:t>				log</a:t>
            </a:r>
            <a:r>
              <a:rPr lang="en-US" b="0" baseline="-39000" dirty="0"/>
              <a:t>9</a:t>
            </a:r>
            <a:r>
              <a:rPr lang="en-US" b="0" dirty="0" smtClean="0"/>
              <a:t>(1/81) = -2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47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Rewrite into each logarithmic equation in exponential form and mentally confirm they are true.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log</a:t>
            </a:r>
            <a:r>
              <a:rPr lang="en-US" baseline="-31000" dirty="0" smtClean="0"/>
              <a:t>10</a:t>
            </a:r>
            <a:r>
              <a:rPr lang="en-US" dirty="0" smtClean="0"/>
              <a:t> (100) = 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dirty="0" smtClean="0"/>
              <a:t>log</a:t>
            </a:r>
            <a:r>
              <a:rPr lang="en-US" baseline="-31000" dirty="0"/>
              <a:t>2</a:t>
            </a:r>
            <a:r>
              <a:rPr lang="en-US" dirty="0" smtClean="0"/>
              <a:t> (64) = 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3.  log</a:t>
            </a:r>
            <a:r>
              <a:rPr lang="en-US" baseline="-31000" dirty="0"/>
              <a:t>9</a:t>
            </a:r>
            <a:r>
              <a:rPr lang="en-US" dirty="0" smtClean="0"/>
              <a:t> (27) = 3/2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4.  log</a:t>
            </a:r>
            <a:r>
              <a:rPr lang="en-US" baseline="-31000" dirty="0"/>
              <a:t>10</a:t>
            </a:r>
            <a:r>
              <a:rPr lang="en-US" dirty="0" smtClean="0"/>
              <a:t> (1/10) =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Evaluate each of the following.  Try not to use a calculator.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log</a:t>
            </a:r>
            <a:r>
              <a:rPr lang="en-US" baseline="-31000" dirty="0" smtClean="0"/>
              <a:t>4</a:t>
            </a:r>
            <a:r>
              <a:rPr lang="en-US" dirty="0" smtClean="0"/>
              <a:t> (16)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dirty="0" smtClean="0"/>
              <a:t>log</a:t>
            </a:r>
            <a:r>
              <a:rPr lang="en-US" baseline="-31000" dirty="0" smtClean="0"/>
              <a:t>3</a:t>
            </a:r>
            <a:r>
              <a:rPr lang="en-US" dirty="0" smtClean="0"/>
              <a:t> (81)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3"/>
            </a:pPr>
            <a:r>
              <a:rPr lang="en-US" dirty="0" smtClean="0"/>
              <a:t>log</a:t>
            </a:r>
            <a:r>
              <a:rPr lang="en-US" baseline="-31000" dirty="0" smtClean="0"/>
              <a:t>10</a:t>
            </a:r>
            <a:r>
              <a:rPr lang="en-US" dirty="0" smtClean="0"/>
              <a:t> (10</a:t>
            </a:r>
            <a:r>
              <a:rPr lang="en-US" baseline="40000" dirty="0" smtClean="0"/>
              <a:t>5/8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4.  log</a:t>
            </a:r>
            <a:r>
              <a:rPr lang="en-US" baseline="-31000" dirty="0" smtClean="0"/>
              <a:t>2</a:t>
            </a:r>
            <a:r>
              <a:rPr lang="en-US" dirty="0" smtClean="0"/>
              <a:t> (32)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Common Logarithm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 logarithm with a base of 10 is called a common logarithm.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log</a:t>
            </a:r>
            <a:r>
              <a:rPr lang="en-US" baseline="-31000" dirty="0" smtClean="0"/>
              <a:t>10</a:t>
            </a:r>
            <a:r>
              <a:rPr lang="en-US" dirty="0" smtClean="0"/>
              <a:t> (a) = log (a)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Natural Logarithm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 logarithm with a base of e is called a natural logarithm.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log</a:t>
            </a:r>
            <a:r>
              <a:rPr lang="en-US" baseline="-31000" dirty="0"/>
              <a:t>e</a:t>
            </a:r>
            <a:r>
              <a:rPr lang="en-US" dirty="0" smtClean="0"/>
              <a:t> (a) = </a:t>
            </a:r>
            <a:r>
              <a:rPr lang="en-US" dirty="0" err="1" smtClean="0"/>
              <a:t>ln</a:t>
            </a:r>
            <a:r>
              <a:rPr lang="en-US" dirty="0" smtClean="0"/>
              <a:t> (a)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Evaluate each of the following using your calculator.  Round your answer to three decimal places.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l</a:t>
            </a:r>
            <a:r>
              <a:rPr lang="en-US" dirty="0" smtClean="0"/>
              <a:t>og 9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dirty="0" err="1" smtClean="0"/>
              <a:t>ln</a:t>
            </a:r>
            <a:r>
              <a:rPr lang="en-US" dirty="0" smtClean="0"/>
              <a:t> 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 startAt="3"/>
            </a:pPr>
            <a:r>
              <a:rPr lang="en-US" dirty="0" smtClean="0"/>
              <a:t>log 10</a:t>
            </a:r>
            <a:r>
              <a:rPr lang="en-US" baseline="40000" dirty="0" smtClean="0"/>
              <a:t>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4.   log </a:t>
            </a:r>
            <a:r>
              <a:rPr lang="en-US" dirty="0" smtClean="0"/>
              <a:t>10</a:t>
            </a:r>
            <a:r>
              <a:rPr lang="en-US" baseline="40000" dirty="0" smtClean="0"/>
              <a:t>3</a:t>
            </a:r>
            <a:endParaRPr lang="en-US" baseline="40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5.   log </a:t>
            </a:r>
            <a:r>
              <a:rPr lang="en-US" dirty="0" smtClean="0"/>
              <a:t>10</a:t>
            </a:r>
            <a:r>
              <a:rPr lang="en-US" baseline="40000" dirty="0" smtClean="0"/>
              <a:t>-1</a:t>
            </a:r>
            <a:endParaRPr lang="en-US" baseline="40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6.   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en-US" baseline="40000" dirty="0"/>
              <a:t>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7. 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en-US" baseline="40000" dirty="0" smtClean="0"/>
              <a:t>3</a:t>
            </a:r>
            <a:endParaRPr lang="en-US" baseline="40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8.   </a:t>
            </a:r>
            <a:r>
              <a:rPr lang="en-US" dirty="0" err="1" smtClean="0"/>
              <a:t>ln</a:t>
            </a:r>
            <a:r>
              <a:rPr lang="en-US" dirty="0" smtClean="0"/>
              <a:t> e</a:t>
            </a:r>
            <a:r>
              <a:rPr lang="en-US" baseline="40000" dirty="0" smtClean="0"/>
              <a:t>-4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4463" y="4406226"/>
            <a:ext cx="2436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Do you see a pattern in #3 - 8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7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Something interesting about logs: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err="1" smtClean="0"/>
              <a:t>log</a:t>
            </a:r>
            <a:r>
              <a:rPr lang="en-US" sz="3200" baseline="-31000" dirty="0" err="1" smtClean="0"/>
              <a:t>b</a:t>
            </a:r>
            <a:r>
              <a:rPr lang="en-US" sz="3200" dirty="0" smtClean="0"/>
              <a:t> </a:t>
            </a:r>
            <a:r>
              <a:rPr lang="en-US" sz="3200" dirty="0" err="1" smtClean="0"/>
              <a:t>b</a:t>
            </a:r>
            <a:r>
              <a:rPr lang="en-US" sz="3200" baseline="40000" dirty="0" err="1" smtClean="0"/>
              <a:t>x</a:t>
            </a:r>
            <a:r>
              <a:rPr lang="en-US" sz="3200" dirty="0" smtClean="0"/>
              <a:t> = 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Something interesting about exponents: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		</a:t>
            </a:r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895593"/>
              </p:ext>
            </p:extLst>
          </p:nvPr>
        </p:nvGraphicFramePr>
        <p:xfrm>
          <a:off x="4508500" y="3340100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27000" imgH="177800" progId="Equation.3">
                  <p:embed/>
                </p:oleObj>
              </mc:Choice>
              <mc:Fallback>
                <p:oleObj name="Equation" r:id="rId3" imgW="1270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0" y="3340100"/>
                        <a:ext cx="1270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091978"/>
              </p:ext>
            </p:extLst>
          </p:nvPr>
        </p:nvGraphicFramePr>
        <p:xfrm>
          <a:off x="2637971" y="4824186"/>
          <a:ext cx="2882533" cy="1002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584200" imgH="203200" progId="Equation.3">
                  <p:embed/>
                </p:oleObj>
              </mc:Choice>
              <mc:Fallback>
                <p:oleObj name="Equation" r:id="rId5" imgW="584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7971" y="4824186"/>
                        <a:ext cx="2882533" cy="1002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6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2608"/>
            <a:ext cx="7620000" cy="57135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Evaluate the following.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Each problems should take 2 seconds.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800" dirty="0" smtClean="0"/>
              <a:t>log</a:t>
            </a:r>
            <a:r>
              <a:rPr lang="en-US" sz="2800" baseline="-31000" dirty="0" smtClean="0"/>
              <a:t>3</a:t>
            </a:r>
            <a:r>
              <a:rPr lang="en-US" sz="2800" dirty="0" smtClean="0"/>
              <a:t>(3</a:t>
            </a:r>
            <a:r>
              <a:rPr lang="en-US" sz="2800" baseline="40000" dirty="0" smtClean="0"/>
              <a:t>7</a:t>
            </a:r>
            <a:r>
              <a:rPr lang="en-US" sz="2800" dirty="0" smtClean="0"/>
              <a:t>) =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2. log</a:t>
            </a:r>
            <a:r>
              <a:rPr lang="en-US" sz="2800" baseline="-31000" dirty="0" smtClean="0"/>
              <a:t>13</a:t>
            </a:r>
            <a:r>
              <a:rPr lang="en-US" sz="2800" dirty="0" smtClean="0"/>
              <a:t>(13</a:t>
            </a:r>
            <a:r>
              <a:rPr lang="en-US" sz="2800" baseline="40000" dirty="0" smtClean="0"/>
              <a:t>x+2</a:t>
            </a:r>
            <a:r>
              <a:rPr lang="en-US" sz="2800" dirty="0" smtClean="0"/>
              <a:t>) </a:t>
            </a:r>
            <a:r>
              <a:rPr lang="en-US" sz="2800" dirty="0"/>
              <a:t>= 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3.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4.   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92861"/>
              </p:ext>
            </p:extLst>
          </p:nvPr>
        </p:nvGraphicFramePr>
        <p:xfrm>
          <a:off x="1181100" y="4252913"/>
          <a:ext cx="16637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495300" imgH="203200" progId="Equation.3">
                  <p:embed/>
                </p:oleObj>
              </mc:Choice>
              <mc:Fallback>
                <p:oleObj name="Equation" r:id="rId3" imgW="495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1100" y="4252913"/>
                        <a:ext cx="1663700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716659"/>
              </p:ext>
            </p:extLst>
          </p:nvPr>
        </p:nvGraphicFramePr>
        <p:xfrm>
          <a:off x="949325" y="5378450"/>
          <a:ext cx="22082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685800" imgH="190500" progId="Equation.3">
                  <p:embed/>
                </p:oleObj>
              </mc:Choice>
              <mc:Fallback>
                <p:oleObj name="Equation" r:id="rId5" imgW="6858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9325" y="5378450"/>
                        <a:ext cx="2208213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46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195</TotalTime>
  <Words>461</Words>
  <Application>Microsoft Office PowerPoint</Application>
  <PresentationFormat>On-screen Show (4:3)</PresentationFormat>
  <Paragraphs>146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Essential</vt:lpstr>
      <vt:lpstr>Equation</vt:lpstr>
      <vt:lpstr>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Gattoni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Logarithms</dc:title>
  <dc:creator>Tom Gattoni</dc:creator>
  <cp:lastModifiedBy>Rebecca Gattoni</cp:lastModifiedBy>
  <cp:revision>12</cp:revision>
  <cp:lastPrinted>2015-02-10T00:18:00Z</cp:lastPrinted>
  <dcterms:created xsi:type="dcterms:W3CDTF">2015-02-08T19:24:10Z</dcterms:created>
  <dcterms:modified xsi:type="dcterms:W3CDTF">2015-02-10T18:39:11Z</dcterms:modified>
</cp:coreProperties>
</file>