
<file path=[Content_Types].xml><?xml version="1.0" encoding="utf-8"?>
<Types xmlns="http://schemas.openxmlformats.org/package/2006/content-types">
  <Override PartName="/ppt/embeddings/Microsoft_Equation12.bin" ContentType="application/vnd.openxmlformats-officedocument.oleObject"/>
  <Override PartName="/ppt/embeddings/Microsoft_Equation8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embeddings/Microsoft_Equation6.bin" ContentType="application/vnd.openxmlformats-officedocument.oleObject"/>
  <Override PartName="/ppt/embeddings/Microsoft_Equation10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Microsoft_Equation4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2.bin" ContentType="application/vnd.openxmlformats-officedocument.oleObject"/>
  <Override PartName="/ppt/embeddings/Microsoft_Equation15.bin" ContentType="application/vnd.openxmlformats-officedocument.oleObject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embeddings/Microsoft_Equation13.bin" ContentType="application/vnd.openxmlformats-officedocument.oleObject"/>
  <Override PartName="/ppt/embeddings/Microsoft_Equation9.bin" ContentType="application/vnd.openxmlformats-officedocument.oleObject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embeddings/Microsoft_Equation11.bin" ContentType="application/vnd.openxmlformats-officedocument.oleObject"/>
  <Default Extension="bin" ContentType="application/vnd.openxmlformats-officedocument.presentationml.printerSettings"/>
  <Override PartName="/ppt/embeddings/Microsoft_Equation7.bin" ContentType="application/vnd.openxmlformats-officedocument.oleObjec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embeddings/Microsoft_Equation5.bin" ContentType="application/vnd.openxmlformats-officedocument.oleObject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embeddings/Microsoft_Equation3.bin" ContentType="application/vnd.openxmlformats-officedocument.oleObject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embeddings/Microsoft_Equation14.bin" ContentType="application/vnd.openxmlformats-officedocument.oleObject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ict"/><Relationship Id="rId4" Type="http://schemas.openxmlformats.org/officeDocument/2006/relationships/image" Target="../media/image8.pict"/><Relationship Id="rId1" Type="http://schemas.openxmlformats.org/officeDocument/2006/relationships/image" Target="../media/image5.pict"/><Relationship Id="rId2" Type="http://schemas.openxmlformats.org/officeDocument/2006/relationships/image" Target="../media/image6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Relationship Id="rId2" Type="http://schemas.openxmlformats.org/officeDocument/2006/relationships/image" Target="../media/image10.pict"/><Relationship Id="rId3" Type="http://schemas.openxmlformats.org/officeDocument/2006/relationships/image" Target="../media/image11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Relationship Id="rId2" Type="http://schemas.openxmlformats.org/officeDocument/2006/relationships/image" Target="../media/image15.pict"/><Relationship Id="rId3" Type="http://schemas.openxmlformats.org/officeDocument/2006/relationships/image" Target="../media/image16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657BD6-3193-9247-90A5-D1F7DB9F262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7BD6-3193-9247-90A5-D1F7DB9F262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EE0A-A3D9-C542-8401-8D9A627C6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7BD6-3193-9247-90A5-D1F7DB9F262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EE0A-A3D9-C542-8401-8D9A627C6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657BD6-3193-9247-90A5-D1F7DB9F262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F7EE0A-A3D9-C542-8401-8D9A627C6E8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657BD6-3193-9247-90A5-D1F7DB9F262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F7EE0A-A3D9-C542-8401-8D9A627C6E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7BD6-3193-9247-90A5-D1F7DB9F262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EE0A-A3D9-C542-8401-8D9A627C6E8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7BD6-3193-9247-90A5-D1F7DB9F262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EE0A-A3D9-C542-8401-8D9A627C6E8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657BD6-3193-9247-90A5-D1F7DB9F262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F7EE0A-A3D9-C542-8401-8D9A627C6E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7BD6-3193-9247-90A5-D1F7DB9F262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EE0A-A3D9-C542-8401-8D9A627C6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657BD6-3193-9247-90A5-D1F7DB9F262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F7EE0A-A3D9-C542-8401-8D9A627C6E8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657BD6-3193-9247-90A5-D1F7DB9F262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F7EE0A-A3D9-C542-8401-8D9A627C6E8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657BD6-3193-9247-90A5-D1F7DB9F262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F7EE0A-A3D9-C542-8401-8D9A627C6E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oleObject" Target="../embeddings/Microsoft_Equation5.bin"/><Relationship Id="rId5" Type="http://schemas.openxmlformats.org/officeDocument/2006/relationships/oleObject" Target="../embeddings/Microsoft_Equation6.bin"/><Relationship Id="rId6" Type="http://schemas.openxmlformats.org/officeDocument/2006/relationships/oleObject" Target="../embeddings/Microsoft_Equation7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oleObject" Target="../embeddings/Microsoft_Equation9.bin"/><Relationship Id="rId5" Type="http://schemas.openxmlformats.org/officeDocument/2006/relationships/oleObject" Target="../embeddings/Microsoft_Equation1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1.bin"/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3.bin"/><Relationship Id="rId4" Type="http://schemas.openxmlformats.org/officeDocument/2006/relationships/oleObject" Target="../embeddings/Microsoft_Equation14.bin"/><Relationship Id="rId5" Type="http://schemas.openxmlformats.org/officeDocument/2006/relationships/oleObject" Target="../embeddings/Microsoft_Equation15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Limits of Infinite Sequences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13 (4)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98640"/>
            <a:ext cx="7467600" cy="6075312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dirty="0" smtClean="0"/>
              <a:t>What happens to each term as </a:t>
            </a:r>
            <a:r>
              <a:rPr lang="en-US" dirty="0" err="1" smtClean="0"/>
              <a:t>n</a:t>
            </a:r>
            <a:r>
              <a:rPr lang="en-US" dirty="0" smtClean="0"/>
              <a:t> gets very large?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52979" y="1556318"/>
          <a:ext cx="6873063" cy="2291021"/>
        </p:xfrm>
        <a:graphic>
          <a:graphicData uri="http://schemas.openxmlformats.org/presentationml/2006/ole">
            <p:oleObj spid="_x0000_s92162" name="Equation" r:id="rId3" imgW="12573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98640"/>
            <a:ext cx="7467600" cy="6075312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dirty="0" smtClean="0"/>
              <a:t>What happens to each term as </a:t>
            </a:r>
            <a:r>
              <a:rPr lang="en-US" dirty="0" err="1" smtClean="0"/>
              <a:t>n</a:t>
            </a:r>
            <a:r>
              <a:rPr lang="en-US" dirty="0" smtClean="0"/>
              <a:t> gets very large?</a:t>
            </a:r>
          </a:p>
          <a:p>
            <a:pPr marL="0">
              <a:spcBef>
                <a:spcPts val="0"/>
              </a:spcBef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" y="1993200"/>
          <a:ext cx="8017387" cy="1501853"/>
        </p:xfrm>
        <a:graphic>
          <a:graphicData uri="http://schemas.openxmlformats.org/presentationml/2006/ole">
            <p:oleObj spid="_x0000_s1026" name="Equation" r:id="rId3" imgW="2171700" imgH="40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65513"/>
            <a:ext cx="7467600" cy="5908439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dirty="0" smtClean="0"/>
              <a:t>What happens to each term as </a:t>
            </a:r>
            <a:r>
              <a:rPr lang="en-US" dirty="0" err="1" smtClean="0"/>
              <a:t>n</a:t>
            </a:r>
            <a:r>
              <a:rPr lang="en-US" dirty="0" smtClean="0"/>
              <a:t> gets very large?</a:t>
            </a:r>
          </a:p>
          <a:p>
            <a:pPr marL="0">
              <a:spcBef>
                <a:spcPts val="0"/>
              </a:spcBef>
              <a:buNone/>
            </a:pPr>
            <a:endParaRPr lang="en-US" dirty="0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944563" y="1555750"/>
          <a:ext cx="7289800" cy="2292350"/>
        </p:xfrm>
        <a:graphic>
          <a:graphicData uri="http://schemas.openxmlformats.org/presentationml/2006/ole">
            <p:oleObj spid="_x0000_s93186" name="Equation" r:id="rId3" imgW="13335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3745"/>
            <a:ext cx="7467600" cy="6140207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dirty="0" smtClean="0"/>
              <a:t>Theorem: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r>
              <a:rPr lang="en-US" sz="3200" dirty="0" smtClean="0"/>
              <a:t>If |</a:t>
            </a:r>
            <a:r>
              <a:rPr lang="en-US" sz="3200" dirty="0" err="1" smtClean="0"/>
              <a:t>r</a:t>
            </a:r>
            <a:r>
              <a:rPr lang="en-US" sz="3200" dirty="0" smtClean="0"/>
              <a:t>|&lt;1, then</a:t>
            </a:r>
          </a:p>
          <a:p>
            <a:pPr marL="0">
              <a:spcBef>
                <a:spcPts val="0"/>
              </a:spcBef>
              <a:buNone/>
            </a:pPr>
            <a:endParaRPr lang="en-US" sz="32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3200" dirty="0" smtClean="0"/>
              <a:t>(sometimes it helps to put in very, very large numbers for </a:t>
            </a:r>
            <a:r>
              <a:rPr lang="en-US" sz="3200" dirty="0" err="1" smtClean="0"/>
              <a:t>n</a:t>
            </a:r>
            <a:r>
              <a:rPr lang="en-US" sz="3200" dirty="0" smtClean="0"/>
              <a:t>)</a:t>
            </a:r>
          </a:p>
          <a:p>
            <a:pPr marL="0">
              <a:spcBef>
                <a:spcPts val="0"/>
              </a:spcBef>
              <a:buNone/>
            </a:pPr>
            <a:endParaRPr lang="en-US" sz="32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3200" dirty="0" smtClean="0"/>
              <a:t>Example:</a:t>
            </a:r>
          </a:p>
          <a:p>
            <a:pPr marL="0">
              <a:spcBef>
                <a:spcPts val="0"/>
              </a:spcBef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29157" y="1156860"/>
          <a:ext cx="1650686" cy="660274"/>
        </p:xfrm>
        <a:graphic>
          <a:graphicData uri="http://schemas.openxmlformats.org/presentationml/2006/ole">
            <p:oleObj spid="_x0000_s94210" name="Equation" r:id="rId3" imgW="635000" imgH="254000" progId="Equation.3">
              <p:embed/>
            </p:oleObj>
          </a:graphicData>
        </a:graphic>
      </p:graphicFrame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588963" y="4238904"/>
          <a:ext cx="1387475" cy="1089025"/>
        </p:xfrm>
        <a:graphic>
          <a:graphicData uri="http://schemas.openxmlformats.org/presentationml/2006/ole">
            <p:oleObj spid="_x0000_s94211" name="Equation" r:id="rId4" imgW="533400" imgH="419100" progId="Equation.3">
              <p:embed/>
            </p:oleObj>
          </a:graphicData>
        </a:graphic>
      </p:graphicFrame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3065306" y="4526272"/>
          <a:ext cx="1354137" cy="660400"/>
        </p:xfrm>
        <a:graphic>
          <a:graphicData uri="http://schemas.openxmlformats.org/presentationml/2006/ole">
            <p:oleObj spid="_x0000_s94212" name="Equation" r:id="rId5" imgW="520700" imgH="254000" progId="Equation.3">
              <p:embed/>
            </p:oleObj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6097654" y="4526272"/>
          <a:ext cx="1320800" cy="660400"/>
        </p:xfrm>
        <a:graphic>
          <a:graphicData uri="http://schemas.openxmlformats.org/presentationml/2006/ole">
            <p:oleObj spid="_x0000_s94213" name="Equation" r:id="rId6" imgW="508000" imgH="2540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following Limits</a:t>
            </a:r>
            <a:br>
              <a:rPr lang="en-US" dirty="0" smtClean="0"/>
            </a:br>
            <a:r>
              <a:rPr lang="en-US" dirty="0" smtClean="0"/>
              <a:t>(Hint:  Put very!!! large numbers in for 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dirty="0" smtClean="0"/>
              <a:t>1.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r>
              <a:rPr lang="en-US" dirty="0" smtClean="0"/>
              <a:t>2.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r>
              <a:rPr lang="en-US" dirty="0" smtClean="0"/>
              <a:t>3.      </a:t>
            </a:r>
            <a:endParaRPr lang="en-US" dirty="0"/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1046530" y="1435100"/>
          <a:ext cx="2146300" cy="990600"/>
        </p:xfrm>
        <a:graphic>
          <a:graphicData uri="http://schemas.openxmlformats.org/presentationml/2006/ole">
            <p:oleObj spid="_x0000_s95234" name="Equation" r:id="rId3" imgW="825500" imgH="381000" progId="Equation.3">
              <p:embed/>
            </p:oleObj>
          </a:graphicData>
        </a:graphic>
      </p:graphicFrame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1046530" y="2774950"/>
          <a:ext cx="2246313" cy="1023938"/>
        </p:xfrm>
        <a:graphic>
          <a:graphicData uri="http://schemas.openxmlformats.org/presentationml/2006/ole">
            <p:oleObj spid="_x0000_s95235" name="Equation" r:id="rId4" imgW="863600" imgH="393700" progId="Equation.3">
              <p:embed/>
            </p:oleObj>
          </a:graphicData>
        </a:graphic>
      </p:graphicFrame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1046530" y="4583113"/>
          <a:ext cx="1684337" cy="990600"/>
        </p:xfrm>
        <a:graphic>
          <a:graphicData uri="http://schemas.openxmlformats.org/presentationml/2006/ole">
            <p:oleObj spid="_x0000_s95236" name="Equation" r:id="rId5" imgW="647700" imgH="38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for finding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312511" cy="4873752"/>
          </a:xfrm>
        </p:spPr>
        <p:txBody>
          <a:bodyPr/>
          <a:lstStyle/>
          <a:p>
            <a:pPr marL="182880" indent="-457200">
              <a:spcBef>
                <a:spcPts val="0"/>
              </a:spcBef>
              <a:buNone/>
            </a:pPr>
            <a:r>
              <a:rPr lang="en-US" dirty="0" smtClean="0"/>
              <a:t>1.  If the degree of the numerator is less than the degree of the denominator, </a:t>
            </a:r>
            <a:r>
              <a:rPr lang="en-US" dirty="0" err="1" smtClean="0"/>
              <a:t>lim</a:t>
            </a:r>
            <a:r>
              <a:rPr lang="en-US" dirty="0" smtClean="0"/>
              <a:t> = 0</a:t>
            </a:r>
          </a:p>
          <a:p>
            <a:pPr marL="182880" indent="-457200">
              <a:spcBef>
                <a:spcPts val="0"/>
              </a:spcBef>
              <a:buAutoNum type="arabicPeriod"/>
            </a:pPr>
            <a:endParaRPr lang="en-US" dirty="0" smtClean="0"/>
          </a:p>
          <a:p>
            <a:pPr marL="182880" indent="-457200">
              <a:spcBef>
                <a:spcPts val="0"/>
              </a:spcBef>
              <a:buNone/>
            </a:pPr>
            <a:endParaRPr lang="en-US" dirty="0" smtClean="0"/>
          </a:p>
          <a:p>
            <a:pPr marL="182880" indent="-457200">
              <a:spcBef>
                <a:spcPts val="0"/>
              </a:spcBef>
              <a:buNone/>
            </a:pPr>
            <a:r>
              <a:rPr lang="en-US" dirty="0" smtClean="0"/>
              <a:t>2. </a:t>
            </a:r>
            <a:r>
              <a:rPr lang="en-US" dirty="0" smtClean="0"/>
              <a:t>If the degree of the numerator is</a:t>
            </a:r>
            <a:r>
              <a:rPr lang="en-US" dirty="0" smtClean="0"/>
              <a:t> greater </a:t>
            </a:r>
            <a:r>
              <a:rPr lang="en-US" dirty="0" smtClean="0"/>
              <a:t>than the degree of the denominator, </a:t>
            </a:r>
            <a:r>
              <a:rPr lang="en-US" dirty="0" err="1" smtClean="0"/>
              <a:t>lim</a:t>
            </a:r>
            <a:r>
              <a:rPr lang="en-US" dirty="0" smtClean="0"/>
              <a:t> =</a:t>
            </a:r>
            <a:r>
              <a:rPr lang="en-US" dirty="0" smtClean="0"/>
              <a:t> DNE,</a:t>
            </a:r>
          </a:p>
          <a:p>
            <a:pPr marL="182880" indent="-457200">
              <a:spcBef>
                <a:spcPts val="0"/>
              </a:spcBef>
              <a:buNone/>
            </a:pPr>
            <a:endParaRPr lang="en-US" dirty="0" smtClean="0"/>
          </a:p>
          <a:p>
            <a:pPr marL="182880" indent="-457200">
              <a:spcBef>
                <a:spcPts val="0"/>
              </a:spcBef>
              <a:buNone/>
            </a:pPr>
            <a:r>
              <a:rPr lang="en-US" dirty="0" smtClean="0"/>
              <a:t>3.   If the degree of the numerator = degree of denominator, the limit is the ratio of the lead coefficients. </a:t>
            </a:r>
          </a:p>
          <a:p>
            <a:pPr marL="182880" indent="-457200">
              <a:spcBef>
                <a:spcPts val="0"/>
              </a:spcBef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4071144" y="823913"/>
          <a:ext cx="858837" cy="593725"/>
        </p:xfrm>
        <a:graphic>
          <a:graphicData uri="http://schemas.openxmlformats.org/presentationml/2006/ole">
            <p:oleObj spid="_x0000_s96258" name="Equation" r:id="rId3" imgW="330200" imgH="228600" progId="Equation.3">
              <p:embed/>
            </p:oleObj>
          </a:graphicData>
        </a:graphic>
      </p:graphicFrame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6231842" y="3506305"/>
          <a:ext cx="1516063" cy="363537"/>
        </p:xfrm>
        <a:graphic>
          <a:graphicData uri="http://schemas.openxmlformats.org/presentationml/2006/ole">
            <p:oleObj spid="_x0000_s96259" name="Equation" r:id="rId4" imgW="584200" imgH="1397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following Limits</a:t>
            </a:r>
            <a:br>
              <a:rPr lang="en-US" dirty="0" smtClean="0"/>
            </a:br>
            <a:r>
              <a:rPr lang="en-US" dirty="0" smtClean="0"/>
              <a:t>(Hint:  Use the short cuts!!!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dirty="0" smtClean="0"/>
              <a:t>1.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r>
              <a:rPr lang="en-US" dirty="0" smtClean="0"/>
              <a:t>2.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spcBef>
                <a:spcPts val="0"/>
              </a:spcBef>
              <a:buNone/>
            </a:pPr>
            <a:r>
              <a:rPr lang="en-US" dirty="0" smtClean="0"/>
              <a:t>3.      </a:t>
            </a:r>
            <a:endParaRPr lang="en-US" dirty="0"/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1046530" y="1435100"/>
          <a:ext cx="2146300" cy="990600"/>
        </p:xfrm>
        <a:graphic>
          <a:graphicData uri="http://schemas.openxmlformats.org/presentationml/2006/ole">
            <p:oleObj spid="_x0000_s98306" name="Equation" r:id="rId3" imgW="825500" imgH="381000" progId="Equation.3">
              <p:embed/>
            </p:oleObj>
          </a:graphicData>
        </a:graphic>
      </p:graphicFrame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979487" y="2790825"/>
          <a:ext cx="1982788" cy="990600"/>
        </p:xfrm>
        <a:graphic>
          <a:graphicData uri="http://schemas.openxmlformats.org/presentationml/2006/ole">
            <p:oleObj spid="_x0000_s98307" name="Equation" r:id="rId4" imgW="762000" imgH="381000" progId="Equation.3">
              <p:embed/>
            </p:oleObj>
          </a:graphicData>
        </a:graphic>
      </p:graphicFrame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1046530" y="4583113"/>
          <a:ext cx="2146300" cy="990600"/>
        </p:xfrm>
        <a:graphic>
          <a:graphicData uri="http://schemas.openxmlformats.org/presentationml/2006/ole">
            <p:oleObj spid="_x0000_s98308" name="Equation" r:id="rId5" imgW="825500" imgH="3810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26</TotalTime>
  <Words>185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Oriel</vt:lpstr>
      <vt:lpstr>Microsoft Equation</vt:lpstr>
      <vt:lpstr>Limits of Infinite Sequences</vt:lpstr>
      <vt:lpstr>Slide 2</vt:lpstr>
      <vt:lpstr>Slide 3</vt:lpstr>
      <vt:lpstr>Slide 4</vt:lpstr>
      <vt:lpstr>Slide 5</vt:lpstr>
      <vt:lpstr>Find the following Limits (Hint:  Put very!!! large numbers in for n)</vt:lpstr>
      <vt:lpstr>Hints for finding </vt:lpstr>
      <vt:lpstr>Find the following Limits (Hint:  Use the short cuts!!!</vt:lpstr>
    </vt:vector>
  </TitlesOfParts>
  <Company>Gattoni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 of Infinite Sequences</dc:title>
  <dc:creator>Tom Gattoni</dc:creator>
  <cp:lastModifiedBy>Tom Gattoni</cp:lastModifiedBy>
  <cp:revision>2</cp:revision>
  <dcterms:created xsi:type="dcterms:W3CDTF">2014-03-20T01:37:37Z</dcterms:created>
  <dcterms:modified xsi:type="dcterms:W3CDTF">2014-03-20T02:03:55Z</dcterms:modified>
</cp:coreProperties>
</file>